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8"/>
  </p:notesMasterIdLst>
  <p:sldIdLst>
    <p:sldId id="257" r:id="rId2"/>
    <p:sldId id="996" r:id="rId3"/>
    <p:sldId id="1030" r:id="rId4"/>
    <p:sldId id="1010" r:id="rId5"/>
    <p:sldId id="1020" r:id="rId6"/>
    <p:sldId id="1024" r:id="rId7"/>
    <p:sldId id="985" r:id="rId8"/>
    <p:sldId id="1003" r:id="rId9"/>
    <p:sldId id="998" r:id="rId10"/>
    <p:sldId id="256" r:id="rId11"/>
    <p:sldId id="997" r:id="rId12"/>
    <p:sldId id="999" r:id="rId13"/>
    <p:sldId id="1000" r:id="rId14"/>
    <p:sldId id="1001" r:id="rId15"/>
    <p:sldId id="1002" r:id="rId16"/>
    <p:sldId id="821" r:id="rId17"/>
  </p:sldIdLst>
  <p:sldSz cx="12192000" cy="6858000"/>
  <p:notesSz cx="6858000" cy="91440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4"/>
    <p:restoredTop sz="79448"/>
  </p:normalViewPr>
  <p:slideViewPr>
    <p:cSldViewPr snapToObjects="1">
      <p:cViewPr varScale="1">
        <p:scale>
          <a:sx n="84" d="100"/>
          <a:sy n="84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lTby5RI5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1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5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7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8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John D. Hunter,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neurobiologist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2003,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emulate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Mathworks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MATLAB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tragically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 in 2012,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full-fledged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host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(John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talk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SciPy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ED50A-AB26-4C4A-B663-A6FA9D7A1E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0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15.04.20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15.04.20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hyperlink" Target="mailto:is3-teaching@wiso.uni-koeln.d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6.png"/><Relationship Id="rId18" Type="http://schemas.openxmlformats.org/officeDocument/2006/relationships/image" Target="../media/image10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12" Type="http://schemas.openxmlformats.org/officeDocument/2006/relationships/image" Target="../media/image101.png"/><Relationship Id="rId17" Type="http://schemas.openxmlformats.org/officeDocument/2006/relationships/image" Target="../media/image100.png"/><Relationship Id="rId2" Type="http://schemas.openxmlformats.org/officeDocument/2006/relationships/tags" Target="../tags/tag3.xml"/><Relationship Id="rId16" Type="http://schemas.openxmlformats.org/officeDocument/2006/relationships/image" Target="../media/image9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png"/><Relationship Id="rId11" Type="http://schemas.openxmlformats.org/officeDocument/2006/relationships/image" Target="../media/image75.png"/><Relationship Id="rId5" Type="http://schemas.openxmlformats.org/officeDocument/2006/relationships/image" Target="../media/image7.emf"/><Relationship Id="rId15" Type="http://schemas.openxmlformats.org/officeDocument/2006/relationships/image" Target="../media/image98.png"/><Relationship Id="rId10" Type="http://schemas.openxmlformats.org/officeDocument/2006/relationships/image" Target="../media/image74.png"/><Relationship Id="rId19" Type="http://schemas.openxmlformats.org/officeDocument/2006/relationships/image" Target="../media/image10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3.png"/><Relationship Id="rId1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2 – Extensive Tutorial on Matplotlib 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4/15/20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History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www.anaconda.com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/distribution/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31A7DF7-A53D-5545-945B-EE0495E0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534695"/>
            <a:ext cx="2819400" cy="37846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8E83506-12B6-5D4F-9C69-5FD963CF27B1}"/>
              </a:ext>
            </a:extLst>
          </p:cNvPr>
          <p:cNvSpPr/>
          <p:nvPr/>
        </p:nvSpPr>
        <p:spPr>
          <a:xfrm>
            <a:off x="5345675" y="29969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1" dirty="0">
                <a:solidFill>
                  <a:srgbClr val="56565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John D. Hunter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 (1968 – 2012) was an American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neurobiologist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original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author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dirty="0">
                <a:solidFill>
                  <a:srgbClr val="36363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6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The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hierarchy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48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alchetron.com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/John-D-Hunter 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407A3E4-CCE4-B748-B295-9529AB53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41" y="914670"/>
            <a:ext cx="4608512" cy="43480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909B6-EB94-A04D-91AE-D31CB9090705}"/>
              </a:ext>
            </a:extLst>
          </p:cNvPr>
          <p:cNvSpPr/>
          <p:nvPr/>
        </p:nvSpPr>
        <p:spPr>
          <a:xfrm>
            <a:off x="1762893" y="3088686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plt.plot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([1, 2, 3])</a:t>
            </a:r>
            <a:endParaRPr lang="en-US" sz="3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B30AAFC-4652-4645-A419-30F318B196E2}"/>
              </a:ext>
            </a:extLst>
          </p:cNvPr>
          <p:cNvCxnSpPr>
            <a:stCxn id="8" idx="3"/>
          </p:cNvCxnSpPr>
          <p:nvPr/>
        </p:nvCxnSpPr>
        <p:spPr>
          <a:xfrm flipV="1">
            <a:off x="4284737" y="3381073"/>
            <a:ext cx="2027287" cy="1"/>
          </a:xfrm>
          <a:prstGeom prst="straightConnector1">
            <a:avLst/>
          </a:prstGeom>
          <a:ln w="571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89EADBE7-9230-6F46-97D2-0A4CFD843CB3}"/>
              </a:ext>
            </a:extLst>
          </p:cNvPr>
          <p:cNvSpPr/>
          <p:nvPr/>
        </p:nvSpPr>
        <p:spPr>
          <a:xfrm>
            <a:off x="4172053" y="2964312"/>
            <a:ext cx="21856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222222"/>
                </a:solidFill>
                <a:latin typeface="SFMono-Regular"/>
              </a:rPr>
              <a:t>Create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tree</a:t>
            </a:r>
            <a:r>
              <a:rPr lang="de-DE" sz="1200" dirty="0">
                <a:solidFill>
                  <a:srgbClr val="222222"/>
                </a:solidFill>
                <a:latin typeface="SFMono-Regular"/>
              </a:rPr>
              <a:t>-like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object</a:t>
            </a:r>
            <a:r>
              <a:rPr lang="de-DE" sz="1200" dirty="0">
                <a:solidFill>
                  <a:srgbClr val="222222"/>
                </a:solidFill>
                <a:latin typeface="SFMono-Regular"/>
              </a:rPr>
              <a:t> </a:t>
            </a:r>
            <a:r>
              <a:rPr lang="de-DE" sz="1200" dirty="0" err="1">
                <a:solidFill>
                  <a:srgbClr val="222222"/>
                </a:solidFill>
                <a:latin typeface="SFMono-Regular"/>
              </a:rPr>
              <a:t>hierarchy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407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hood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375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/examples/showcase/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anatomy.html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A486DC-7112-F54F-9CB0-3283E9CDE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0"/>
          <a:stretch/>
        </p:blipFill>
        <p:spPr>
          <a:xfrm>
            <a:off x="3143672" y="881338"/>
            <a:ext cx="5472608" cy="51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9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375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/examples/showcase/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anatomy.html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3CC7BD0-EEBC-5647-99CF-F6C1AF21725D}"/>
              </a:ext>
            </a:extLst>
          </p:cNvPr>
          <p:cNvSpPr/>
          <p:nvPr/>
        </p:nvSpPr>
        <p:spPr>
          <a:xfrm>
            <a:off x="983432" y="2941797"/>
            <a:ext cx="35557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plt.plot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([1, 2, 3])</a:t>
            </a:r>
          </a:p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plt.title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(„</a:t>
            </a:r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Hello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World“)</a:t>
            </a:r>
          </a:p>
          <a:p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plt.ylabels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(„</a:t>
            </a:r>
            <a:r>
              <a:rPr lang="de-DE" sz="3200" dirty="0" err="1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Emissions</a:t>
            </a:r>
            <a:r>
              <a:rPr lang="de-DE" sz="3200" dirty="0">
                <a:solidFill>
                  <a:srgbClr val="22222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US" sz="3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44CAA-DDEF-8442-A852-EDCDD5D3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006663"/>
            <a:ext cx="3492500" cy="38100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975506F-A211-6E45-8AA7-A341B423964B}"/>
              </a:ext>
            </a:extLst>
          </p:cNvPr>
          <p:cNvCxnSpPr/>
          <p:nvPr/>
        </p:nvCxnSpPr>
        <p:spPr>
          <a:xfrm flipV="1">
            <a:off x="4727848" y="3356992"/>
            <a:ext cx="2027287" cy="1"/>
          </a:xfrm>
          <a:prstGeom prst="straightConnector1">
            <a:avLst/>
          </a:prstGeom>
          <a:ln w="571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A0615D6-CF72-7246-8F5C-5ADA867033CF}"/>
              </a:ext>
            </a:extLst>
          </p:cNvPr>
          <p:cNvSpPr/>
          <p:nvPr/>
        </p:nvSpPr>
        <p:spPr>
          <a:xfrm>
            <a:off x="7104112" y="3033826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Seems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like a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stateful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"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enviroment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“ but in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reality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just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mimics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stateful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behavior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realpython.com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/python-matplotlib-guide/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CA3199-5771-F24B-8832-E04C74CD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97050"/>
            <a:ext cx="8915400" cy="32639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3D884E0-D8D7-1D42-8AB9-45893D55A5B0}"/>
              </a:ext>
            </a:extLst>
          </p:cNvPr>
          <p:cNvSpPr/>
          <p:nvPr/>
        </p:nvSpPr>
        <p:spPr>
          <a:xfrm>
            <a:off x="4216936" y="5340990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Applies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almost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any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function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pyplot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3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</a:t>
            </a:r>
            <a:r>
              <a:rPr lang="de-DE" dirty="0" err="1"/>
              <a:t>Stateful</a:t>
            </a:r>
            <a:r>
              <a:rPr lang="de-DE" dirty="0"/>
              <a:t> versus </a:t>
            </a:r>
            <a:r>
              <a:rPr lang="de-DE" dirty="0" err="1"/>
              <a:t>Stateless</a:t>
            </a:r>
            <a:r>
              <a:rPr lang="de-DE" dirty="0"/>
              <a:t> Approach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070343" y="6192901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realpython.com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/python-matplotlib-guide/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D884E0-D8D7-1D42-8AB9-45893D55A5B0}"/>
              </a:ext>
            </a:extLst>
          </p:cNvPr>
          <p:cNvSpPr/>
          <p:nvPr/>
        </p:nvSpPr>
        <p:spPr>
          <a:xfrm>
            <a:off x="1778593" y="3235375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Bottom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line</a:t>
            </a:r>
            <a:r>
              <a:rPr lang="de-DE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interface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object-oriented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thus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built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upon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stateless</a:t>
            </a:r>
            <a:r>
              <a:rPr lang="de-DE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approach</a:t>
            </a:r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3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Workshop material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GitHub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General Information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BC0BE4-1C8D-8340-9599-164D8E6E4B86}"/>
              </a:ext>
            </a:extLst>
          </p:cNvPr>
          <p:cNvSpPr/>
          <p:nvPr/>
        </p:nvSpPr>
        <p:spPr>
          <a:xfrm>
            <a:off x="3431704" y="3284984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US" sz="20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github.com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/IS3UniCologne/Advanced_Analytics_And_Applications_2020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BDE25C-DF79-7F4B-AEE3-44667CA8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77383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5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Team </a:t>
            </a:r>
            <a:r>
              <a:rPr lang="de-DE" dirty="0" err="1"/>
              <a:t>Assignments</a:t>
            </a:r>
            <a:r>
              <a:rPr lang="de-DE" dirty="0"/>
              <a:t>: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Administration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E70FC85-3F9D-0744-93CE-162D564A412D}"/>
              </a:ext>
            </a:extLst>
          </p:cNvPr>
          <p:cNvSpPr txBox="1">
            <a:spLocks/>
          </p:cNvSpPr>
          <p:nvPr/>
        </p:nvSpPr>
        <p:spPr>
          <a:xfrm>
            <a:off x="556939" y="1260354"/>
            <a:ext cx="11067355" cy="440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Arial Narrow" charset="0"/>
              </a:rPr>
              <a:t>Form teams of people by next Wednesday (</a:t>
            </a:r>
            <a:r>
              <a:rPr lang="en-US" b="1" dirty="0">
                <a:ea typeface="Arial Narrow" charset="0"/>
              </a:rPr>
              <a:t>April 22, 2020</a:t>
            </a:r>
            <a:r>
              <a:rPr lang="en-US" dirty="0">
                <a:ea typeface="Arial Narrow" charset="0"/>
              </a:rPr>
              <a:t>). You can use the </a:t>
            </a:r>
            <a:r>
              <a:rPr lang="en-US" dirty="0" err="1">
                <a:ea typeface="Arial Narrow" charset="0"/>
              </a:rPr>
              <a:t>Ilias</a:t>
            </a:r>
            <a:r>
              <a:rPr lang="en-US" dirty="0">
                <a:ea typeface="Arial Narrow" charset="0"/>
              </a:rPr>
              <a:t> forum or Slack to find potential group members. </a:t>
            </a:r>
          </a:p>
          <a:p>
            <a:r>
              <a:rPr lang="en-US" dirty="0">
                <a:ea typeface="Arial Narrow" charset="0"/>
              </a:rPr>
              <a:t>Each group should nominate a contact person which is responsible for the communication with us (e.g., teaching assistant). </a:t>
            </a:r>
          </a:p>
          <a:p>
            <a:r>
              <a:rPr lang="en-US" dirty="0">
                <a:ea typeface="Arial Narrow" charset="0"/>
              </a:rPr>
              <a:t>This contact person of each group needs to send me an e-Mail by </a:t>
            </a:r>
            <a:r>
              <a:rPr lang="en-US" b="1" dirty="0">
                <a:ea typeface="Arial Narrow" charset="0"/>
              </a:rPr>
              <a:t>April 22, 2020 (noon) </a:t>
            </a:r>
            <a:r>
              <a:rPr lang="en-US" dirty="0">
                <a:ea typeface="Arial Narrow" charset="0"/>
              </a:rPr>
              <a:t>with a list of </a:t>
            </a:r>
            <a:r>
              <a:rPr lang="en-US" b="1" dirty="0">
                <a:ea typeface="Arial Narrow" charset="0"/>
              </a:rPr>
              <a:t>all team members </a:t>
            </a:r>
            <a:r>
              <a:rPr lang="en-US" dirty="0">
                <a:ea typeface="Arial Narrow" charset="0"/>
              </a:rPr>
              <a:t>(name, surname, matriculation ID),  a creative </a:t>
            </a:r>
            <a:r>
              <a:rPr lang="en-US" b="1" dirty="0">
                <a:ea typeface="Arial Narrow" charset="0"/>
              </a:rPr>
              <a:t>team name</a:t>
            </a:r>
            <a:r>
              <a:rPr lang="en-US" dirty="0">
                <a:ea typeface="Arial Narrow" charset="0"/>
              </a:rPr>
              <a:t>, and please highlight the </a:t>
            </a:r>
            <a:r>
              <a:rPr lang="en-US" b="1" dirty="0">
                <a:ea typeface="Arial Narrow" charset="0"/>
              </a:rPr>
              <a:t>name</a:t>
            </a:r>
            <a:r>
              <a:rPr lang="en-US" dirty="0">
                <a:ea typeface="Arial Narrow" charset="0"/>
              </a:rPr>
              <a:t> of the contact person. </a:t>
            </a:r>
            <a:r>
              <a:rPr lang="en-US" b="1" dirty="0">
                <a:ea typeface="Arial Narrow" charset="0"/>
              </a:rPr>
              <a:t> </a:t>
            </a:r>
          </a:p>
          <a:p>
            <a:r>
              <a:rPr lang="en-US" dirty="0">
                <a:ea typeface="Arial Narrow" charset="0"/>
              </a:rPr>
              <a:t>Especially the topics </a:t>
            </a:r>
            <a:r>
              <a:rPr lang="en-US" i="1" dirty="0">
                <a:ea typeface="Arial Narrow" charset="0"/>
              </a:rPr>
              <a:t>Kernel Machines, Clustering, Spatial Analytics and Deep Learning </a:t>
            </a:r>
            <a:r>
              <a:rPr lang="en-US" dirty="0">
                <a:ea typeface="Arial Narrow" charset="0"/>
              </a:rPr>
              <a:t>should be used by you to successfully complete the team project.</a:t>
            </a:r>
          </a:p>
          <a:p>
            <a:r>
              <a:rPr lang="en-US" dirty="0">
                <a:ea typeface="Arial Narrow" charset="0"/>
              </a:rPr>
              <a:t>The detailed team project description will be announced at the end of the month (</a:t>
            </a:r>
            <a:r>
              <a:rPr lang="en-US" b="1" dirty="0">
                <a:ea typeface="Arial Narrow" charset="0"/>
              </a:rPr>
              <a:t>April 29, 2020</a:t>
            </a:r>
            <a:r>
              <a:rPr lang="en-US" dirty="0">
                <a:ea typeface="Arial Narrow" charset="0"/>
              </a:rPr>
              <a:t>) via </a:t>
            </a:r>
            <a:r>
              <a:rPr lang="en-US" dirty="0" err="1">
                <a:ea typeface="Arial Narrow" charset="0"/>
              </a:rPr>
              <a:t>Ilias</a:t>
            </a:r>
            <a:r>
              <a:rPr lang="en-US" dirty="0">
                <a:ea typeface="Arial Narrow" charset="0"/>
              </a:rPr>
              <a:t> and/or e-Mail..</a:t>
            </a:r>
          </a:p>
          <a:p>
            <a:endParaRPr lang="en-US" dirty="0">
              <a:ea typeface="Arial Narrow" charset="0"/>
            </a:endParaRPr>
          </a:p>
          <a:p>
            <a:endParaRPr lang="en-US" dirty="0">
              <a:ea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0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kernels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Kernel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BCDFC9-1F35-C340-9E39-1FD4626E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78" y="1130738"/>
            <a:ext cx="5675982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6A32EC01-7475-884D-AB28-AA2E47476CE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41982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Kernel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19FE83F-8672-F345-8A6F-2ADDAAF52FEF}"/>
              </a:ext>
            </a:extLst>
          </p:cNvPr>
          <p:cNvCxnSpPr>
            <a:cxnSpLocks/>
          </p:cNvCxnSpPr>
          <p:nvPr/>
        </p:nvCxnSpPr>
        <p:spPr>
          <a:xfrm>
            <a:off x="6210796" y="1282535"/>
            <a:ext cx="11874" cy="4275117"/>
          </a:xfrm>
          <a:prstGeom prst="line">
            <a:avLst/>
          </a:prstGeom>
          <a:ln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D6C299-2746-9B4A-97FF-492526F48E58}"/>
              </a:ext>
            </a:extLst>
          </p:cNvPr>
          <p:cNvSpPr txBox="1">
            <a:spLocks/>
          </p:cNvSpPr>
          <p:nvPr/>
        </p:nvSpPr>
        <p:spPr>
          <a:xfrm>
            <a:off x="6796177" y="1377128"/>
            <a:ext cx="4980518" cy="435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>
              <a:ea typeface="Arial Narrow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B3C6DC0-2288-B441-8CFA-8A41AD39352C}"/>
              </a:ext>
            </a:extLst>
          </p:cNvPr>
          <p:cNvCxnSpPr>
            <a:cxnSpLocks/>
          </p:cNvCxnSpPr>
          <p:nvPr/>
        </p:nvCxnSpPr>
        <p:spPr>
          <a:xfrm>
            <a:off x="1235075" y="3298371"/>
            <a:ext cx="4040188" cy="3629"/>
          </a:xfrm>
          <a:prstGeom prst="straightConnector1">
            <a:avLst/>
          </a:prstGeom>
          <a:ln w="190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C1E0A60-E9A1-4B43-815D-B04563886446}"/>
              </a:ext>
            </a:extLst>
          </p:cNvPr>
          <p:cNvCxnSpPr>
            <a:cxnSpLocks/>
          </p:cNvCxnSpPr>
          <p:nvPr/>
        </p:nvCxnSpPr>
        <p:spPr>
          <a:xfrm flipV="1">
            <a:off x="3254544" y="1282147"/>
            <a:ext cx="0" cy="4032448"/>
          </a:xfrm>
          <a:prstGeom prst="straightConnector1">
            <a:avLst/>
          </a:prstGeom>
          <a:ln w="190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10E791-E7E0-4F4B-93D0-3421B79CB50E}"/>
                  </a:ext>
                </a:extLst>
              </p:cNvPr>
              <p:cNvSpPr txBox="1"/>
              <p:nvPr/>
            </p:nvSpPr>
            <p:spPr>
              <a:xfrm>
                <a:off x="4856497" y="2946373"/>
                <a:ext cx="478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410E791-E7E0-4F4B-93D0-3421B79C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97" y="2946373"/>
                <a:ext cx="4785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490DBDB-AEE6-B949-8C3C-0719BEF0AF07}"/>
                  </a:ext>
                </a:extLst>
              </p:cNvPr>
              <p:cNvSpPr txBox="1"/>
              <p:nvPr/>
            </p:nvSpPr>
            <p:spPr>
              <a:xfrm>
                <a:off x="2854392" y="1312707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A490DBDB-AEE6-B949-8C3C-0719BEF0A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92" y="1312707"/>
                <a:ext cx="4838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806E92D-E6B4-5B45-9F82-23BF8D246058}"/>
              </a:ext>
            </a:extLst>
          </p:cNvPr>
          <p:cNvSpPr/>
          <p:nvPr/>
        </p:nvSpPr>
        <p:spPr>
          <a:xfrm>
            <a:off x="1954575" y="4048093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92E506-BFB1-DF48-B544-83BB2B5DF702}"/>
              </a:ext>
            </a:extLst>
          </p:cNvPr>
          <p:cNvSpPr/>
          <p:nvPr/>
        </p:nvSpPr>
        <p:spPr>
          <a:xfrm>
            <a:off x="1692100" y="4277292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B985C9-1EFE-9347-B409-C29121EC617C}"/>
              </a:ext>
            </a:extLst>
          </p:cNvPr>
          <p:cNvSpPr/>
          <p:nvPr/>
        </p:nvSpPr>
        <p:spPr>
          <a:xfrm>
            <a:off x="1920431" y="4460584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8D2247-BB9D-B94C-B469-72CB24DA2E57}"/>
              </a:ext>
            </a:extLst>
          </p:cNvPr>
          <p:cNvSpPr/>
          <p:nvPr/>
        </p:nvSpPr>
        <p:spPr>
          <a:xfrm>
            <a:off x="2170384" y="4199033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BF7AC1-2690-7B43-9778-79013D469D7E}"/>
              </a:ext>
            </a:extLst>
          </p:cNvPr>
          <p:cNvSpPr/>
          <p:nvPr/>
        </p:nvSpPr>
        <p:spPr>
          <a:xfrm>
            <a:off x="1520598" y="4481179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6718AB-1420-E643-A190-2D15ED68C42D}"/>
              </a:ext>
            </a:extLst>
          </p:cNvPr>
          <p:cNvSpPr/>
          <p:nvPr/>
        </p:nvSpPr>
        <p:spPr>
          <a:xfrm>
            <a:off x="1672998" y="4633579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292EA-8C56-5A45-B24B-029407C96053}"/>
              </a:ext>
            </a:extLst>
          </p:cNvPr>
          <p:cNvSpPr/>
          <p:nvPr/>
        </p:nvSpPr>
        <p:spPr>
          <a:xfrm>
            <a:off x="2039580" y="4722135"/>
            <a:ext cx="170011" cy="1729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B03355-A9C0-A840-B5EE-AF22FE857F01}"/>
              </a:ext>
            </a:extLst>
          </p:cNvPr>
          <p:cNvSpPr/>
          <p:nvPr/>
        </p:nvSpPr>
        <p:spPr>
          <a:xfrm>
            <a:off x="4236865" y="1868794"/>
            <a:ext cx="170011" cy="172995"/>
          </a:xfrm>
          <a:prstGeom prst="ellipse">
            <a:avLst/>
          </a:prstGeom>
          <a:solidFill>
            <a:srgbClr val="447A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838143-9117-8F49-9213-3DE455C5020F}"/>
              </a:ext>
            </a:extLst>
          </p:cNvPr>
          <p:cNvSpPr/>
          <p:nvPr/>
        </p:nvSpPr>
        <p:spPr>
          <a:xfrm>
            <a:off x="3974390" y="1980005"/>
            <a:ext cx="170011" cy="172995"/>
          </a:xfrm>
          <a:prstGeom prst="ellipse">
            <a:avLst/>
          </a:prstGeom>
          <a:solidFill>
            <a:srgbClr val="447A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985626-6965-C54B-B6E2-0D09963D6ACE}"/>
              </a:ext>
            </a:extLst>
          </p:cNvPr>
          <p:cNvSpPr/>
          <p:nvPr/>
        </p:nvSpPr>
        <p:spPr>
          <a:xfrm>
            <a:off x="4202721" y="2163297"/>
            <a:ext cx="170011" cy="172995"/>
          </a:xfrm>
          <a:prstGeom prst="ellipse">
            <a:avLst/>
          </a:prstGeom>
          <a:solidFill>
            <a:srgbClr val="447A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004819-AA08-D441-87D6-831AE6F8DE07}"/>
              </a:ext>
            </a:extLst>
          </p:cNvPr>
          <p:cNvSpPr/>
          <p:nvPr/>
        </p:nvSpPr>
        <p:spPr>
          <a:xfrm>
            <a:off x="4452674" y="1901746"/>
            <a:ext cx="170011" cy="172995"/>
          </a:xfrm>
          <a:prstGeom prst="ellipse">
            <a:avLst/>
          </a:prstGeom>
          <a:solidFill>
            <a:srgbClr val="447A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BDC976-0B34-884F-83E1-9C766BCD89BC}"/>
              </a:ext>
            </a:extLst>
          </p:cNvPr>
          <p:cNvSpPr/>
          <p:nvPr/>
        </p:nvSpPr>
        <p:spPr>
          <a:xfrm>
            <a:off x="3765749" y="2199487"/>
            <a:ext cx="170011" cy="172995"/>
          </a:xfrm>
          <a:prstGeom prst="ellipse">
            <a:avLst/>
          </a:prstGeom>
          <a:solidFill>
            <a:srgbClr val="447A93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ECA5E9-F7C4-1C41-847F-838A01A2B92C}"/>
              </a:ext>
            </a:extLst>
          </p:cNvPr>
          <p:cNvSpPr/>
          <p:nvPr/>
        </p:nvSpPr>
        <p:spPr>
          <a:xfrm>
            <a:off x="3955288" y="2336292"/>
            <a:ext cx="170011" cy="172995"/>
          </a:xfrm>
          <a:prstGeom prst="ellipse">
            <a:avLst/>
          </a:prstGeom>
          <a:solidFill>
            <a:srgbClr val="447A93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2B5045-A83A-2840-B39A-D83C7523F921}"/>
              </a:ext>
            </a:extLst>
          </p:cNvPr>
          <p:cNvSpPr/>
          <p:nvPr/>
        </p:nvSpPr>
        <p:spPr>
          <a:xfrm>
            <a:off x="4321870" y="2424848"/>
            <a:ext cx="170011" cy="172995"/>
          </a:xfrm>
          <a:prstGeom prst="ellipse">
            <a:avLst/>
          </a:prstGeom>
          <a:solidFill>
            <a:srgbClr val="447A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05E70FAF-D202-4D4C-9225-376CFA757964}"/>
              </a:ext>
            </a:extLst>
          </p:cNvPr>
          <p:cNvCxnSpPr>
            <a:cxnSpLocks/>
          </p:cNvCxnSpPr>
          <p:nvPr/>
        </p:nvCxnSpPr>
        <p:spPr>
          <a:xfrm>
            <a:off x="2962673" y="2295137"/>
            <a:ext cx="284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5F866D1-CB84-574E-8DFF-7EFEA228DB48}"/>
                  </a:ext>
                </a:extLst>
              </p:cNvPr>
              <p:cNvSpPr txBox="1"/>
              <p:nvPr/>
            </p:nvSpPr>
            <p:spPr>
              <a:xfrm>
                <a:off x="2690024" y="212586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5F866D1-CB84-574E-8DFF-7EFEA228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24" y="2125860"/>
                <a:ext cx="34496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7AEDDC12-952D-3442-9686-9CA2F85DEB0E}"/>
              </a:ext>
            </a:extLst>
          </p:cNvPr>
          <p:cNvCxnSpPr>
            <a:cxnSpLocks/>
          </p:cNvCxnSpPr>
          <p:nvPr/>
        </p:nvCxnSpPr>
        <p:spPr>
          <a:xfrm>
            <a:off x="3016938" y="4560352"/>
            <a:ext cx="237606" cy="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4F64A27-6BDA-734C-8808-F64120DABAE6}"/>
                  </a:ext>
                </a:extLst>
              </p:cNvPr>
              <p:cNvSpPr txBox="1"/>
              <p:nvPr/>
            </p:nvSpPr>
            <p:spPr>
              <a:xfrm>
                <a:off x="2570427" y="4400884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4F64A27-6BDA-734C-8808-F64120DA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427" y="4400884"/>
                <a:ext cx="49885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072EB159-6D55-2347-82D2-9EE600BE661D}"/>
              </a:ext>
            </a:extLst>
          </p:cNvPr>
          <p:cNvCxnSpPr>
            <a:cxnSpLocks/>
          </p:cNvCxnSpPr>
          <p:nvPr/>
        </p:nvCxnSpPr>
        <p:spPr>
          <a:xfrm>
            <a:off x="4330033" y="3307942"/>
            <a:ext cx="0" cy="24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2BBC178-A971-2448-B1B7-E4F1A5D2ACE2}"/>
                  </a:ext>
                </a:extLst>
              </p:cNvPr>
              <p:cNvSpPr txBox="1"/>
              <p:nvPr/>
            </p:nvSpPr>
            <p:spPr>
              <a:xfrm>
                <a:off x="4156036" y="354967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2BBC178-A971-2448-B1B7-E4F1A5D2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36" y="3549670"/>
                <a:ext cx="34496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7276EEAC-B8EC-5D4C-9343-A38166D20B6C}"/>
              </a:ext>
            </a:extLst>
          </p:cNvPr>
          <p:cNvCxnSpPr>
            <a:cxnSpLocks/>
          </p:cNvCxnSpPr>
          <p:nvPr/>
        </p:nvCxnSpPr>
        <p:spPr>
          <a:xfrm>
            <a:off x="2186703" y="3298371"/>
            <a:ext cx="516" cy="26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54014E3B-8D8D-474A-B410-9948BE7F244D}"/>
                  </a:ext>
                </a:extLst>
              </p:cNvPr>
              <p:cNvSpPr txBox="1"/>
              <p:nvPr/>
            </p:nvSpPr>
            <p:spPr>
              <a:xfrm>
                <a:off x="1858648" y="3532572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54014E3B-8D8D-474A-B410-9948BE7F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48" y="3532572"/>
                <a:ext cx="498855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7">
                <a:extLst>
                  <a:ext uri="{FF2B5EF4-FFF2-40B4-BE49-F238E27FC236}">
                    <a16:creationId xmlns:a16="http://schemas.microsoft.com/office/drawing/2014/main" id="{ECA6821A-652F-644E-BB93-89BAB26646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8577" y="1529528"/>
                <a:ext cx="4980518" cy="4356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20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6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is by construction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de-DE" dirty="0"/>
                  <a:t>. </a:t>
                </a:r>
              </a:p>
              <a:p>
                <a:r>
                  <a:rPr lang="de-DE" dirty="0"/>
                  <a:t>Thus,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distance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de-DE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means</a:t>
                </a:r>
                <a:r>
                  <a:rPr lang="de-DE" dirty="0"/>
                  <a:t>, in </a:t>
                </a:r>
                <a:r>
                  <a:rPr lang="de-DE" dirty="0" err="1"/>
                  <a:t>order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maxize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margin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  <m:t>𝐷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  <m:t>𝐷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Arial Narrow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/>
                  <a:t>, we have to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Also, we know that there are no data points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or in other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≥1.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de-DE" dirty="0">
                  <a:ea typeface="Arial Narrow" charset="0"/>
                </a:endParaRPr>
              </a:p>
              <a:p>
                <a:pPr lvl="1"/>
                <a:endParaRPr lang="de-DE" dirty="0">
                  <a:ea typeface="Arial Narrow" charset="0"/>
                </a:endParaRPr>
              </a:p>
              <a:p>
                <a:pPr lvl="1"/>
                <a:endParaRPr lang="de-DE" dirty="0">
                  <a:ea typeface="Arial Narrow" charset="0"/>
                </a:endParaRPr>
              </a:p>
              <a:p>
                <a:endParaRPr lang="de-DE" dirty="0">
                  <a:ea typeface="Arial Narrow" charset="0"/>
                </a:endParaRPr>
              </a:p>
            </p:txBody>
          </p:sp>
        </mc:Choice>
        <mc:Fallback xmlns="">
          <p:sp>
            <p:nvSpPr>
              <p:cNvPr id="47" name="Content Placeholder 7">
                <a:extLst>
                  <a:ext uri="{FF2B5EF4-FFF2-40B4-BE49-F238E27FC236}">
                    <a16:creationId xmlns:a16="http://schemas.microsoft.com/office/drawing/2014/main" id="{ECA6821A-652F-644E-BB93-89BAB2664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577" y="1529528"/>
                <a:ext cx="4980518" cy="4356128"/>
              </a:xfrm>
              <a:prstGeom prst="rect">
                <a:avLst/>
              </a:prstGeom>
              <a:blipFill>
                <a:blip r:embed="rId12"/>
                <a:stretch>
                  <a:fillRect l="-1527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3B32D058-776F-0A42-85E6-78C2FD9FC435}"/>
              </a:ext>
            </a:extLst>
          </p:cNvPr>
          <p:cNvCxnSpPr>
            <a:cxnSpLocks/>
          </p:cNvCxnSpPr>
          <p:nvPr/>
        </p:nvCxnSpPr>
        <p:spPr>
          <a:xfrm>
            <a:off x="1131774" y="1851032"/>
            <a:ext cx="4126599" cy="3095092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1A8A0EDC-A02A-D24C-BB72-9C1B2CAB0119}"/>
              </a:ext>
            </a:extLst>
          </p:cNvPr>
          <p:cNvCxnSpPr>
            <a:cxnSpLocks/>
          </p:cNvCxnSpPr>
          <p:nvPr/>
        </p:nvCxnSpPr>
        <p:spPr>
          <a:xfrm>
            <a:off x="2570427" y="1377128"/>
            <a:ext cx="2621972" cy="21874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745B8C87-CC89-1047-AA24-5C4B4481530A}"/>
              </a:ext>
            </a:extLst>
          </p:cNvPr>
          <p:cNvCxnSpPr>
            <a:cxnSpLocks/>
          </p:cNvCxnSpPr>
          <p:nvPr/>
        </p:nvCxnSpPr>
        <p:spPr>
          <a:xfrm>
            <a:off x="892838" y="3022188"/>
            <a:ext cx="2865317" cy="2365432"/>
          </a:xfrm>
          <a:prstGeom prst="line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4418596-0BA0-374A-A398-52C3F84A57AF}"/>
              </a:ext>
            </a:extLst>
          </p:cNvPr>
          <p:cNvCxnSpPr>
            <a:cxnSpLocks/>
          </p:cNvCxnSpPr>
          <p:nvPr/>
        </p:nvCxnSpPr>
        <p:spPr>
          <a:xfrm flipV="1">
            <a:off x="3512712" y="3515941"/>
            <a:ext cx="1614893" cy="1603968"/>
          </a:xfrm>
          <a:prstGeom prst="straightConnector1">
            <a:avLst/>
          </a:prstGeom>
          <a:ln w="76200">
            <a:solidFill>
              <a:srgbClr val="447A9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A6779DD-70A9-ED43-BD62-B461E3D3DA19}"/>
                  </a:ext>
                </a:extLst>
              </p:cNvPr>
              <p:cNvSpPr txBox="1"/>
              <p:nvPr/>
            </p:nvSpPr>
            <p:spPr>
              <a:xfrm>
                <a:off x="3874176" y="2743652"/>
                <a:ext cx="494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A6779DD-70A9-ED43-BD62-B461E3D3D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176" y="2743652"/>
                <a:ext cx="49436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E26170D-5D2E-DD43-9892-14BD68773401}"/>
                  </a:ext>
                </a:extLst>
              </p:cNvPr>
              <p:cNvSpPr txBox="1"/>
              <p:nvPr/>
            </p:nvSpPr>
            <p:spPr>
              <a:xfrm>
                <a:off x="721870" y="3096056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E26170D-5D2E-DD43-9892-14BD6877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0" y="3096056"/>
                <a:ext cx="4996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9AA5D54C-CD35-5A45-9579-329D2813F2E6}"/>
                  </a:ext>
                </a:extLst>
              </p:cNvPr>
              <p:cNvSpPr txBox="1"/>
              <p:nvPr/>
            </p:nvSpPr>
            <p:spPr>
              <a:xfrm>
                <a:off x="1155586" y="1606598"/>
                <a:ext cx="499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9AA5D54C-CD35-5A45-9579-329D2813F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86" y="1606598"/>
                <a:ext cx="49968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EC83675-B6D7-B14D-9EE5-4E1988A9225E}"/>
                  </a:ext>
                </a:extLst>
              </p:cNvPr>
              <p:cNvSpPr txBox="1"/>
              <p:nvPr/>
            </p:nvSpPr>
            <p:spPr>
              <a:xfrm>
                <a:off x="3997515" y="4592498"/>
                <a:ext cx="535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CEC83675-B6D7-B14D-9EE5-4E1988A92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15" y="4592498"/>
                <a:ext cx="5359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54705952-C887-254E-BB13-238374F87626}"/>
                  </a:ext>
                </a:extLst>
              </p:cNvPr>
              <p:cNvSpPr txBox="1"/>
              <p:nvPr/>
            </p:nvSpPr>
            <p:spPr>
              <a:xfrm>
                <a:off x="4657009" y="3906383"/>
                <a:ext cx="535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54705952-C887-254E-BB13-238374F87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09" y="3906383"/>
                <a:ext cx="53598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ng 4">
            <a:extLst>
              <a:ext uri="{FF2B5EF4-FFF2-40B4-BE49-F238E27FC236}">
                <a16:creationId xmlns:a16="http://schemas.microsoft.com/office/drawing/2014/main" id="{9EE97690-93E6-5145-9671-009C46E5542D}"/>
              </a:ext>
            </a:extLst>
          </p:cNvPr>
          <p:cNvSpPr/>
          <p:nvPr/>
        </p:nvSpPr>
        <p:spPr>
          <a:xfrm>
            <a:off x="3554675" y="1541099"/>
            <a:ext cx="1337594" cy="1288092"/>
          </a:xfrm>
          <a:prstGeom prst="donut">
            <a:avLst>
              <a:gd name="adj" fmla="val 2998"/>
            </a:avLst>
          </a:prstGeom>
          <a:solidFill>
            <a:srgbClr val="447A93"/>
          </a:solidFill>
          <a:ln>
            <a:solidFill>
              <a:srgbClr val="447A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ing 43">
            <a:extLst>
              <a:ext uri="{FF2B5EF4-FFF2-40B4-BE49-F238E27FC236}">
                <a16:creationId xmlns:a16="http://schemas.microsoft.com/office/drawing/2014/main" id="{96EA9D97-07FD-4D4A-8846-80DA888D3DDD}"/>
              </a:ext>
            </a:extLst>
          </p:cNvPr>
          <p:cNvSpPr/>
          <p:nvPr/>
        </p:nvSpPr>
        <p:spPr>
          <a:xfrm>
            <a:off x="1306164" y="3902466"/>
            <a:ext cx="1337594" cy="1288092"/>
          </a:xfrm>
          <a:prstGeom prst="donut">
            <a:avLst>
              <a:gd name="adj" fmla="val 299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CFDB7D8-8E35-A94F-B0B5-8D2E8416820D}"/>
                  </a:ext>
                </a:extLst>
              </p:cNvPr>
              <p:cNvSpPr txBox="1"/>
              <p:nvPr/>
            </p:nvSpPr>
            <p:spPr>
              <a:xfrm>
                <a:off x="4881369" y="1178230"/>
                <a:ext cx="150187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e-DE" sz="1600" b="0" dirty="0"/>
                  <a:t>These </a:t>
                </a:r>
                <a:r>
                  <a:rPr lang="de-DE" sz="1600" b="0" dirty="0" err="1"/>
                  <a:t>data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points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are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labeled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as</a:t>
                </a:r>
                <a:r>
                  <a:rPr lang="de-DE" sz="1600" b="0" dirty="0"/>
                  <a:t> </a:t>
                </a:r>
                <a:br>
                  <a:rPr lang="de-DE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CFDB7D8-8E35-A94F-B0B5-8D2E84168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369" y="1178230"/>
                <a:ext cx="1501876" cy="1077218"/>
              </a:xfrm>
              <a:prstGeom prst="rect">
                <a:avLst/>
              </a:prstGeom>
              <a:blipFill>
                <a:blip r:embed="rId18"/>
                <a:stretch>
                  <a:fillRect l="-2521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657BDA3-FC46-3847-AF2F-F7FEF730E15D}"/>
                  </a:ext>
                </a:extLst>
              </p:cNvPr>
              <p:cNvSpPr txBox="1"/>
              <p:nvPr/>
            </p:nvSpPr>
            <p:spPr>
              <a:xfrm>
                <a:off x="324890" y="4947542"/>
                <a:ext cx="150187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e-DE" sz="1600" b="0" dirty="0"/>
                  <a:t>These </a:t>
                </a:r>
                <a:r>
                  <a:rPr lang="de-DE" sz="1600" b="0" dirty="0" err="1"/>
                  <a:t>data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points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are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labeled</a:t>
                </a:r>
                <a:r>
                  <a:rPr lang="de-DE" sz="1600" b="0" dirty="0"/>
                  <a:t> </a:t>
                </a:r>
                <a:r>
                  <a:rPr lang="de-DE" sz="1600" b="0" dirty="0" err="1"/>
                  <a:t>as</a:t>
                </a:r>
                <a:r>
                  <a:rPr lang="de-DE" sz="1600" b="0" dirty="0"/>
                  <a:t> </a:t>
                </a:r>
                <a:br>
                  <a:rPr lang="de-DE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657BDA3-FC46-3847-AF2F-F7FEF730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90" y="4947542"/>
                <a:ext cx="1501876" cy="1077218"/>
              </a:xfrm>
              <a:prstGeom prst="rect">
                <a:avLst/>
              </a:prstGeom>
              <a:blipFill>
                <a:blip r:embed="rId19"/>
                <a:stretch>
                  <a:fillRect l="-1681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7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 animBg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988" y="534989"/>
            <a:ext cx="11089307" cy="725365"/>
          </a:xfrm>
        </p:spPr>
        <p:txBody>
          <a:bodyPr/>
          <a:lstStyle/>
          <a:p>
            <a:r>
              <a:rPr lang="de-DE" dirty="0"/>
              <a:t>The Dual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Problem.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Kernel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Lecture</a:t>
            </a:r>
            <a:endParaRPr lang="de-DE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3E17A4-4D42-1B4A-8925-20072C94CFCE}"/>
              </a:ext>
            </a:extLst>
          </p:cNvPr>
          <p:cNvSpPr txBox="1">
            <a:spLocks/>
          </p:cNvSpPr>
          <p:nvPr/>
        </p:nvSpPr>
        <p:spPr>
          <a:xfrm>
            <a:off x="6643777" y="1224728"/>
            <a:ext cx="4980518" cy="486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b="1" dirty="0">
              <a:ea typeface="Arial Narro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12B9714A-3945-694C-8CB4-25055DD3E9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88" y="1260354"/>
                <a:ext cx="11241707" cy="4832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20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600" b="0" i="0" kern="1200">
                    <a:solidFill>
                      <a:schemeClr val="tx1"/>
                    </a:solidFill>
                    <a:latin typeface="Arial Narrow" panose="020B0604020202020204" pitchFamily="34" charset="0"/>
                    <a:ea typeface="+mn-ea"/>
                    <a:cs typeface="Arial Narrow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457A93"/>
                  </a:buClr>
                  <a:buFont typeface="Wingdings" panose="05000000000000000000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000" dirty="0">
                    <a:ea typeface="Arial Narrow" charset="0"/>
                  </a:rPr>
                  <a:t>The dual </a:t>
                </a:r>
                <a:r>
                  <a:rPr lang="de-DE" sz="2000" dirty="0" err="1">
                    <a:ea typeface="Arial Narrow" charset="0"/>
                  </a:rPr>
                  <a:t>formulation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of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the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quadratic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programming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problem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is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given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by</a:t>
                </a:r>
                <a:r>
                  <a:rPr lang="de-DE" sz="2000" dirty="0">
                    <a:ea typeface="Arial Narrow" charset="0"/>
                  </a:rPr>
                  <a:t>:</a:t>
                </a:r>
                <a:r>
                  <a:rPr lang="de-DE" sz="2000" i="1" dirty="0">
                    <a:latin typeface="Cambria Math" panose="02040503050406030204" pitchFamily="18" charset="0"/>
                  </a:rPr>
                  <a:t> </a:t>
                </a:r>
                <a:r>
                  <a:rPr lang="de-DE" sz="2000" dirty="0">
                    <a:ea typeface="Arial Narrow" charset="0"/>
                  </a:rPr>
                  <a:t>	</a:t>
                </a:r>
                <a:br>
                  <a:rPr lang="de-DE" sz="2000" dirty="0">
                    <a:ea typeface="Arial Narrow" charset="0"/>
                  </a:rPr>
                </a:br>
                <a:br>
                  <a:rPr lang="de-DE" sz="2000" dirty="0">
                    <a:ea typeface="Arial Narrow" charset="0"/>
                  </a:rPr>
                </a:br>
                <a:r>
                  <a:rPr lang="de-DE" sz="2000" dirty="0">
                    <a:ea typeface="Arial Narrow" charset="0"/>
                  </a:rPr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  <a:ea typeface="Arial Narrow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  <a:ea typeface="Arial Narrow" charset="0"/>
                          </a:rPr>
                          <m:t>m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Arial Narrow" charset="0"/>
                          </a:rPr>
                          <m:t>𝑎𝑥</m:t>
                        </m:r>
                      </m:fName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𝐷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Arial Narrow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Arial Narrow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Arial Narrow" charset="0"/>
                          </a:rPr>
                          <m:t>)</m:t>
                        </m:r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  <a:ea typeface="Arial Narrow" charset="0"/>
                      </a:rPr>
                      <m:t>=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2000" dirty="0">
                    <a:ea typeface="Arial Narrow" charset="0"/>
                  </a:rPr>
                  <a:t>,</a:t>
                </a:r>
                <a:br>
                  <a:rPr lang="de-DE" sz="2000" dirty="0">
                    <a:ea typeface="Arial Narrow" charset="0"/>
                  </a:rPr>
                </a:br>
                <a:br>
                  <a:rPr lang="de-DE" sz="2000" dirty="0">
                    <a:ea typeface="Arial Narrow" charset="0"/>
                  </a:rPr>
                </a:br>
                <a:r>
                  <a:rPr lang="de-DE" sz="2000" dirty="0" err="1">
                    <a:ea typeface="Arial Narrow" charset="0"/>
                  </a:rPr>
                  <a:t>with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the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constraints</a:t>
                </a:r>
                <a:br>
                  <a:rPr lang="de-DE" sz="2000" dirty="0">
                    <a:ea typeface="Arial Narrow" charset="0"/>
                  </a:rPr>
                </a:br>
                <a:r>
                  <a:rPr lang="de-DE" sz="2000" dirty="0">
                    <a:ea typeface="Arial Narrow" charset="0"/>
                  </a:rPr>
                  <a:t>		</a:t>
                </a:r>
                <a:r>
                  <a:rPr lang="de-DE" sz="20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de-DE" sz="2000" dirty="0">
                    <a:ea typeface="Arial Narrow" charset="0"/>
                  </a:rPr>
                  <a:t> 		</a:t>
                </a:r>
                <a:r>
                  <a:rPr lang="de-DE" sz="2000" dirty="0" err="1">
                    <a:ea typeface="Arial Narrow" charset="0"/>
                  </a:rPr>
                  <a:t>and</a:t>
                </a:r>
                <a:r>
                  <a:rPr lang="de-DE" sz="2000" dirty="0">
                    <a:ea typeface="Arial Narrow" charset="0"/>
                  </a:rPr>
                  <a:t> 	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sz="2000" i="1">
                        <a:latin typeface="Cambria Math" panose="02040503050406030204" pitchFamily="18" charset="0"/>
                      </a:rPr>
                      <m:t> ≥0 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2000" dirty="0">
                  <a:ea typeface="Arial Narrow" charset="0"/>
                </a:endParaRPr>
              </a:p>
              <a:p>
                <a:r>
                  <a:rPr lang="de-DE" sz="2000" dirty="0">
                    <a:ea typeface="Arial Narrow" charset="0"/>
                  </a:rPr>
                  <a:t>An </a:t>
                </a:r>
                <a:r>
                  <a:rPr lang="de-DE" sz="2000" dirty="0" err="1">
                    <a:ea typeface="Arial Narrow" charset="0"/>
                  </a:rPr>
                  <a:t>important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aspect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of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this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formulation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is</a:t>
                </a:r>
                <a:r>
                  <a:rPr lang="de-DE" sz="2000" dirty="0">
                    <a:ea typeface="Arial Narrow" charset="0"/>
                  </a:rPr>
                  <a:t>, </a:t>
                </a:r>
                <a:r>
                  <a:rPr lang="de-DE" sz="2000" dirty="0" err="1">
                    <a:ea typeface="Arial Narrow" charset="0"/>
                  </a:rPr>
                  <a:t>that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we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are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now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able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to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plug</a:t>
                </a:r>
                <a:r>
                  <a:rPr lang="de-DE" sz="2000" dirty="0">
                    <a:ea typeface="Arial Narrow" charset="0"/>
                  </a:rPr>
                  <a:t> in </a:t>
                </a:r>
                <a:r>
                  <a:rPr lang="de-DE" sz="2000" dirty="0" err="1">
                    <a:ea typeface="Arial Narrow" charset="0"/>
                  </a:rPr>
                  <a:t>any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kernel</a:t>
                </a:r>
                <a:r>
                  <a:rPr lang="de-DE" sz="2000" dirty="0">
                    <a:ea typeface="Arial Narrow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de-DE" sz="2000" dirty="0">
                    <a:ea typeface="Arial Narrow" charset="0"/>
                  </a:rPr>
                  <a:t> such </a:t>
                </a:r>
                <a:r>
                  <a:rPr lang="de-DE" sz="2000" dirty="0" err="1">
                    <a:ea typeface="Arial Narrow" charset="0"/>
                  </a:rPr>
                  <a:t>that</a:t>
                </a:r>
                <a:r>
                  <a:rPr lang="de-DE" sz="2000" dirty="0">
                    <a:ea typeface="Arial Narrow" charset="0"/>
                  </a:rPr>
                  <a:t>:</a:t>
                </a:r>
                <a:br>
                  <a:rPr lang="de-DE" sz="2000" dirty="0">
                    <a:ea typeface="Arial Narrow" charset="0"/>
                  </a:rPr>
                </a:br>
                <a:br>
                  <a:rPr lang="de-DE" sz="2000" dirty="0">
                    <a:ea typeface="Arial Narrow" charset="0"/>
                  </a:rPr>
                </a:br>
                <a:r>
                  <a:rPr lang="de-DE" sz="2000" dirty="0">
                    <a:ea typeface="Arial Narrow" charset="0"/>
                  </a:rPr>
                  <a:t>	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  <a:ea typeface="Arial Narrow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  <a:ea typeface="Arial Narrow" charset="0"/>
                          </a:rPr>
                          <m:t>m</m:t>
                        </m:r>
                        <m:r>
                          <a:rPr lang="de-DE" sz="2000" i="1">
                            <a:latin typeface="Cambria Math" panose="02040503050406030204" pitchFamily="18" charset="0"/>
                            <a:ea typeface="Arial Narrow" charset="0"/>
                          </a:rPr>
                          <m:t>𝑎𝑥</m:t>
                        </m:r>
                      </m:fName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𝐷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  <a:ea typeface="Arial Narrow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  <a:ea typeface="Arial Narrow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  <a:ea typeface="Arial Narrow" charset="0"/>
                          </a:rPr>
                          <m:t>)</m:t>
                        </m:r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  <a:ea typeface="Arial Narrow" charset="0"/>
                      </a:rPr>
                      <m:t>=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𝜿</m:t>
                                </m:r>
                                <m:r>
                                  <a:rPr lang="de-DE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2000" b="1" i="1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de-DE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2000" dirty="0">
                    <a:ea typeface="Arial Narrow" charset="0"/>
                  </a:rPr>
                  <a:t>.</a:t>
                </a:r>
              </a:p>
              <a:p>
                <a:r>
                  <a:rPr lang="de-DE" sz="2000" dirty="0">
                    <a:ea typeface="Arial Narrow" charset="0"/>
                  </a:rPr>
                  <a:t>Support </a:t>
                </a:r>
                <a:r>
                  <a:rPr lang="de-DE" sz="2000" dirty="0" err="1">
                    <a:ea typeface="Arial Narrow" charset="0"/>
                  </a:rPr>
                  <a:t>vectors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machines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are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suitable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for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kernels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and</a:t>
                </a:r>
                <a:r>
                  <a:rPr lang="de-DE" sz="2000" dirty="0">
                    <a:ea typeface="Arial Narrow" charset="0"/>
                  </a:rPr>
                  <a:t> in </a:t>
                </a:r>
                <a:r>
                  <a:rPr lang="de-DE" sz="2000" dirty="0" err="1">
                    <a:ea typeface="Arial Narrow" charset="0"/>
                  </a:rPr>
                  <a:t>other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words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can</a:t>
                </a:r>
                <a:r>
                  <a:rPr lang="de-DE" sz="2000" dirty="0">
                    <a:ea typeface="Arial Narrow" charset="0"/>
                  </a:rPr>
                  <a:t> handle </a:t>
                </a:r>
                <a:r>
                  <a:rPr lang="de-DE" sz="2000" dirty="0" err="1">
                    <a:ea typeface="Arial Narrow" charset="0"/>
                  </a:rPr>
                  <a:t>linearly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inseparable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data</a:t>
                </a:r>
                <a:r>
                  <a:rPr lang="de-DE" sz="2000" dirty="0">
                    <a:ea typeface="Arial Narrow" charset="0"/>
                  </a:rPr>
                  <a:t>. </a:t>
                </a:r>
              </a:p>
              <a:p>
                <a:r>
                  <a:rPr lang="de-DE" sz="2000" dirty="0">
                    <a:ea typeface="Arial Narrow" charset="0"/>
                  </a:rPr>
                  <a:t>The </a:t>
                </a:r>
                <a:r>
                  <a:rPr lang="de-DE" sz="2000" dirty="0" err="1">
                    <a:ea typeface="Arial Narrow" charset="0"/>
                  </a:rPr>
                  <a:t>solution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to</a:t>
                </a:r>
                <a:r>
                  <a:rPr lang="de-DE" sz="2000" dirty="0">
                    <a:ea typeface="Arial Narrow" charset="0"/>
                  </a:rPr>
                  <a:t> a </a:t>
                </a:r>
                <a:r>
                  <a:rPr lang="de-DE" sz="2000" dirty="0" err="1">
                    <a:ea typeface="Arial Narrow" charset="0"/>
                  </a:rPr>
                  <a:t>quadratic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programming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problem</a:t>
                </a:r>
                <a:r>
                  <a:rPr lang="de-DE" sz="2000" dirty="0">
                    <a:ea typeface="Arial Narrow" charset="0"/>
                  </a:rPr>
                  <a:t> in N variables in </a:t>
                </a:r>
                <a:r>
                  <a:rPr lang="de-DE" sz="2000" dirty="0" err="1">
                    <a:ea typeface="Arial Narrow" charset="0"/>
                  </a:rPr>
                  <a:t>general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has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computational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complexity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of</a:t>
                </a:r>
                <a:r>
                  <a:rPr lang="de-DE" sz="2000" dirty="0">
                    <a:ea typeface="Arial Narrow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2000" dirty="0">
                  <a:ea typeface="Arial Narrow" charset="0"/>
                </a:endParaRPr>
              </a:p>
              <a:p>
                <a:r>
                  <a:rPr lang="de-DE" sz="2000" dirty="0" err="1">
                    <a:ea typeface="Arial Narrow" charset="0"/>
                  </a:rPr>
                  <a:t>To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classify</a:t>
                </a:r>
                <a:r>
                  <a:rPr lang="de-DE" sz="2000" b="1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new</a:t>
                </a:r>
                <a:r>
                  <a:rPr lang="de-DE" sz="2000" b="1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data</a:t>
                </a:r>
                <a:r>
                  <a:rPr lang="de-DE" sz="2000" b="1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using</a:t>
                </a:r>
                <a:r>
                  <a:rPr lang="de-DE" sz="2000" b="1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the</a:t>
                </a:r>
                <a:r>
                  <a:rPr lang="de-DE" sz="2000" b="1" dirty="0">
                    <a:ea typeface="Arial Narrow" charset="0"/>
                  </a:rPr>
                  <a:t> </a:t>
                </a:r>
                <a:r>
                  <a:rPr lang="de-DE" sz="2000" b="1" dirty="0" err="1">
                    <a:ea typeface="Arial Narrow" charset="0"/>
                  </a:rPr>
                  <a:t>trained</a:t>
                </a:r>
                <a:r>
                  <a:rPr lang="de-DE" sz="2000" b="1" dirty="0">
                    <a:ea typeface="Arial Narrow" charset="0"/>
                  </a:rPr>
                  <a:t> SVM</a:t>
                </a:r>
                <a:r>
                  <a:rPr lang="de-DE" sz="2000" dirty="0">
                    <a:ea typeface="Arial Narrow" charset="0"/>
                  </a:rPr>
                  <a:t>, </a:t>
                </a:r>
                <a:r>
                  <a:rPr lang="de-DE" sz="2000" dirty="0" err="1">
                    <a:ea typeface="Arial Narrow" charset="0"/>
                  </a:rPr>
                  <a:t>we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can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evaluate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the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sign</a:t>
                </a:r>
                <a:r>
                  <a:rPr lang="de-DE" sz="2000" dirty="0">
                    <a:ea typeface="Arial Narrow" charset="0"/>
                  </a:rPr>
                  <a:t> (+, -) </a:t>
                </a:r>
                <a:r>
                  <a:rPr lang="de-DE" sz="2000" dirty="0" err="1">
                    <a:ea typeface="Arial Narrow" charset="0"/>
                  </a:rPr>
                  <a:t>of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y</a:t>
                </a:r>
                <a:r>
                  <a:rPr lang="de-DE" sz="2000" dirty="0">
                    <a:ea typeface="Arial Narrow" charset="0"/>
                  </a:rPr>
                  <a:t>(x) </a:t>
                </a:r>
                <a:r>
                  <a:rPr lang="de-DE" sz="2000" dirty="0" err="1">
                    <a:ea typeface="Arial Narrow" charset="0"/>
                  </a:rPr>
                  <a:t>defined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by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the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following</a:t>
                </a:r>
                <a:r>
                  <a:rPr lang="de-DE" sz="2000" dirty="0">
                    <a:ea typeface="Arial Narrow" charset="0"/>
                  </a:rPr>
                  <a:t> </a:t>
                </a:r>
                <a:r>
                  <a:rPr lang="de-DE" sz="2000" dirty="0" err="1">
                    <a:ea typeface="Arial Narrow" charset="0"/>
                  </a:rPr>
                  <a:t>equation</a:t>
                </a:r>
                <a:r>
                  <a:rPr lang="de-DE" sz="2000" dirty="0">
                    <a:ea typeface="Arial Narrow" charset="0"/>
                  </a:rPr>
                  <a:t>:</a:t>
                </a:r>
                <a:br>
                  <a:rPr lang="de-DE" sz="2000" dirty="0">
                    <a:ea typeface="Arial Narrow" charset="0"/>
                  </a:rPr>
                </a:br>
                <a:br>
                  <a:rPr lang="de-DE" sz="2000" dirty="0">
                    <a:ea typeface="Arial Narrow" charset="0"/>
                  </a:rPr>
                </a:br>
                <a:r>
                  <a:rPr lang="de-DE" sz="2000" dirty="0">
                    <a:ea typeface="Arial Narrow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ea typeface="Arial Narrow" charset="0"/>
                      </a:rPr>
                      <m:t>𝑦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  <a:ea typeface="Arial Narrow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Arial Narrow" charset="0"/>
                          </a:rPr>
                          <m:t>𝑥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  <a:ea typeface="Arial Narrow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de-DE" sz="2000" dirty="0">
                  <a:ea typeface="Arial Narrow" charset="0"/>
                </a:endParaRPr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12B9714A-3945-694C-8CB4-25055DD3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8" y="1260354"/>
                <a:ext cx="11241707" cy="4832942"/>
              </a:xfrm>
              <a:prstGeom prst="rect">
                <a:avLst/>
              </a:prstGeom>
              <a:blipFill>
                <a:blip r:embed="rId2"/>
                <a:stretch>
                  <a:fillRect l="-451" t="-2094" b="-7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34988" y="2292350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39399" y="2248578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86988" y="2508789"/>
            <a:ext cx="2295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Tools: Matplotlib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42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Motivation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/3.2.1/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contents.html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37ED23-4A76-AD4B-8745-C02C10F4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243586"/>
            <a:ext cx="6781254" cy="45137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C30BC6-6E22-3C4C-BF4A-700B9681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622" y="2276872"/>
            <a:ext cx="4067329" cy="21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0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Matplotlib</a:t>
            </a:r>
            <a:r>
              <a:rPr lang="de-DE" dirty="0"/>
              <a:t>: 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workshop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CC7D39-2E5A-3D46-AF6C-9A260985F619}"/>
              </a:ext>
            </a:extLst>
          </p:cNvPr>
          <p:cNvSpPr txBox="1"/>
          <p:nvPr/>
        </p:nvSpPr>
        <p:spPr>
          <a:xfrm>
            <a:off x="6969503" y="6177661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Source: https://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matplotlib.org</a:t>
            </a:r>
            <a:r>
              <a:rPr 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/3.2.1/</a:t>
            </a:r>
            <a:r>
              <a:rPr lang="en-US" sz="12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contents.html</a:t>
            </a:r>
            <a:endParaRPr 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Textframe 20">
            <a:extLst>
              <a:ext uri="{FF2B5EF4-FFF2-40B4-BE49-F238E27FC236}">
                <a16:creationId xmlns:a16="http://schemas.microsoft.com/office/drawing/2014/main" id="{C72EFA5D-346C-9742-8146-B4D9D6C8F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835" y="1995308"/>
            <a:ext cx="6032460" cy="332398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>
              <a:spcBef>
                <a:spcPts val="0"/>
              </a:spcBef>
              <a:spcAft>
                <a:spcPts val="0"/>
              </a:spcAft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>
              <a:defRPr sz="1300" b="1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Extensive documentation </a:t>
            </a: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– 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The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documentation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extensive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detail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BUT also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hard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beginners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Digging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through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code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tedious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time-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consuming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(+70.000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lines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).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Thus,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will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cover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important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concept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matplotlib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without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commencing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an "Indiana Jones" like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adventure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through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2000" b="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codebase</a:t>
            </a:r>
            <a:r>
              <a:rPr lang="de-DE" sz="20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.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endParaRPr lang="de-DE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marR="0" lvl="0" indent="0" algn="l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US" sz="2000" b="0" u="none" strike="noStrike" kern="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BED91-ED13-8B43-A899-BF4E0844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3665567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15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1380</Words>
  <Application>Microsoft Macintosh PowerPoint</Application>
  <PresentationFormat>Breitbild</PresentationFormat>
  <Paragraphs>105</Paragraphs>
  <Slides>16</Slides>
  <Notes>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Arial Narrow</vt:lpstr>
      <vt:lpstr>Calibri</vt:lpstr>
      <vt:lpstr>Cambria Math</vt:lpstr>
      <vt:lpstr>SFMono-Regular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38</cp:revision>
  <dcterms:created xsi:type="dcterms:W3CDTF">2019-12-26T20:10:50Z</dcterms:created>
  <dcterms:modified xsi:type="dcterms:W3CDTF">2020-04-15T11:10:01Z</dcterms:modified>
</cp:coreProperties>
</file>